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0" r:id="rId2"/>
  </p:sldMasterIdLst>
  <p:notesMasterIdLst>
    <p:notesMasterId r:id="rId21"/>
  </p:notesMasterIdLst>
  <p:sldIdLst>
    <p:sldId id="256" r:id="rId3"/>
    <p:sldId id="261" r:id="rId4"/>
    <p:sldId id="297" r:id="rId5"/>
    <p:sldId id="317" r:id="rId6"/>
    <p:sldId id="272" r:id="rId7"/>
    <p:sldId id="300" r:id="rId8"/>
    <p:sldId id="319" r:id="rId9"/>
    <p:sldId id="337" r:id="rId10"/>
    <p:sldId id="339" r:id="rId11"/>
    <p:sldId id="345" r:id="rId12"/>
    <p:sldId id="340" r:id="rId13"/>
    <p:sldId id="304" r:id="rId14"/>
    <p:sldId id="344" r:id="rId15"/>
    <p:sldId id="341" r:id="rId16"/>
    <p:sldId id="342" r:id="rId17"/>
    <p:sldId id="343" r:id="rId18"/>
    <p:sldId id="308" r:id="rId19"/>
    <p:sldId id="346" r:id="rId20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D3F"/>
    <a:srgbClr val="008000"/>
    <a:srgbClr val="009900"/>
    <a:srgbClr val="FFFF99"/>
    <a:srgbClr val="FFFFB7"/>
    <a:srgbClr val="FFFF66"/>
    <a:srgbClr val="FF9900"/>
    <a:srgbClr val="CC3300"/>
    <a:srgbClr val="FF8F8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747C8-160E-4F49-A80A-4AA6BE986F7E}" type="datetimeFigureOut">
              <a:rPr lang="de-DE" smtClean="0"/>
              <a:pPr/>
              <a:t>23.12.2014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FC861-B574-47AB-AF91-899BF2A964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88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FD0F9-975C-4BBB-A0BC-1F6E329E61ED}" type="datetime1">
              <a:rPr lang="de-DE"/>
              <a:pPr>
                <a:defRPr/>
              </a:pPr>
              <a:t>23.12.2014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0722E-86C3-4A87-9977-D3774D1E5B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70EE-1184-4DFE-ABAF-4482F147070B}" type="datetime1">
              <a:rPr lang="de-DE"/>
              <a:pPr>
                <a:defRPr/>
              </a:pPr>
              <a:t>23.12.2014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6DFCA-53FA-4E2C-860A-3F7485F789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BCC7E-A449-44F5-B791-9102B5701270}" type="datetime1">
              <a:rPr lang="de-DE"/>
              <a:pPr>
                <a:defRPr/>
              </a:pPr>
              <a:t>23.12.2014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501FE-294D-4E55-B8F4-CF43AD889E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F338-508E-4A24-B700-A6EE2A72F213}" type="datetimeFigureOut">
              <a:rPr lang="de-DE" smtClean="0"/>
              <a:pPr/>
              <a:t>23.12.2014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EE15-1334-405C-90FB-6967DE355DA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F338-508E-4A24-B700-A6EE2A72F213}" type="datetimeFigureOut">
              <a:rPr lang="de-DE" smtClean="0"/>
              <a:pPr/>
              <a:t>23.12.2014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EE15-1334-405C-90FB-6967DE355DA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10F0-AD15-424A-9427-6D293E5652E3}" type="datetimeFigureOut">
              <a:rPr lang="de-DE" smtClean="0"/>
              <a:pPr/>
              <a:t>23.12.2014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F801-8D39-491A-878D-FAA55C71728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3FF7A-8784-4B29-9FDF-E466F91EC46A}" type="datetime1">
              <a:rPr lang="de-DE"/>
              <a:pPr>
                <a:defRPr/>
              </a:pPr>
              <a:t>23.12.2014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BA76F-9210-45DD-B14B-76475F1E2C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FBFE4-9E65-4586-B2CC-DFE5643CB6FE}" type="datetime1">
              <a:rPr lang="de-DE"/>
              <a:pPr>
                <a:defRPr/>
              </a:pPr>
              <a:t>23.12.2014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0647A-BE12-4FB0-A4D4-75325FD3F5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97902-3DFE-47DE-9820-93E330E3E162}" type="datetime1">
              <a:rPr lang="de-DE"/>
              <a:pPr>
                <a:defRPr/>
              </a:pPr>
              <a:t>23.12.2014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2012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16620-DCB3-4D7D-909E-7FD2AE2C18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13EA0-8B2A-4738-BC81-334BA2DBBDCB}" type="datetime1">
              <a:rPr lang="de-DE"/>
              <a:pPr>
                <a:defRPr/>
              </a:pPr>
              <a:t>23.12.2014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2012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5BEA9-B12B-44C9-A7EF-6D3946069A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47F3-A874-4F9E-BF79-EA39C81C52D6}" type="datetime1">
              <a:rPr lang="de-DE"/>
              <a:pPr>
                <a:defRPr/>
              </a:pPr>
              <a:t>23.12.2014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2012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967DC-068C-4A09-B8C4-C460193A33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72553-70A4-405A-8EDA-49DA72E5F45D}" type="datetime1">
              <a:rPr lang="de-DE"/>
              <a:pPr>
                <a:defRPr/>
              </a:pPr>
              <a:t>23.12.2014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2012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9085C-53B6-4C60-AA2B-CEE6C75D8E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D76BF-E57A-496C-8733-EC5A86CB131E}" type="datetime1">
              <a:rPr lang="de-DE"/>
              <a:pPr>
                <a:defRPr/>
              </a:pPr>
              <a:t>23.12.2014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2012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3B745-94E3-49EB-88F9-7D93E7FDE0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A0D79-2532-4523-9158-22F17741ECBD}" type="datetime1">
              <a:rPr lang="de-DE"/>
              <a:pPr>
                <a:defRPr/>
              </a:pPr>
              <a:t>23.12.2014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April 2012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2B2F-24AB-4286-8DDC-4B123AF534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719BF3-2306-4EAF-9B0C-D35BB7E23D40}" type="datetime1">
              <a:rPr lang="de-DE"/>
              <a:pPr>
                <a:defRPr/>
              </a:pPr>
              <a:t>23.12.2014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April 2012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220444-782F-4929-9068-86819A5147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1" name="Picture 2" descr="C:\Users\eliasw\Desktop\Unbenannt-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214938"/>
            <a:ext cx="91408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feld 7"/>
          <p:cNvSpPr txBox="1">
            <a:spLocks noChangeArrowheads="1"/>
          </p:cNvSpPr>
          <p:nvPr userDrawn="1"/>
        </p:nvSpPr>
        <p:spPr bwMode="auto">
          <a:xfrm>
            <a:off x="-685800" y="6438900"/>
            <a:ext cx="350043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b="1" smtClean="0">
                <a:solidFill>
                  <a:srgbClr val="007D41"/>
                </a:solidFill>
                <a:latin typeface="Tahoma" pitchFamily="34" charset="0"/>
                <a:cs typeface="Tahoma" pitchFamily="34" charset="0"/>
              </a:rPr>
              <a:t>www.planai.at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Klicken Sie, um die Formate des Vorlagentextes zu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A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1F957E3-0029-4CC9-A888-2F22258797A0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2727325" y="5299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endParaRPr lang="de-DE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39" name="Picture 15" descr="Vorlage Power Point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413250"/>
            <a:ext cx="9144000" cy="2493963"/>
          </a:xfrm>
          <a:prstGeom prst="rect">
            <a:avLst/>
          </a:prstGeom>
          <a:noFill/>
        </p:spPr>
      </p:pic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7270750" y="649128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AT" sz="1800" b="1">
                <a:solidFill>
                  <a:srgbClr val="FFFF00"/>
                </a:solidFill>
              </a:rPr>
              <a:t>www.planai.at</a:t>
            </a:r>
            <a:endParaRPr lang="de-DE" sz="1800" b="1">
              <a:solidFill>
                <a:srgbClr val="FFFF00"/>
              </a:solidFill>
            </a:endParaRPr>
          </a:p>
        </p:txBody>
      </p:sp>
      <p:pic>
        <p:nvPicPr>
          <p:cNvPr id="1043" name="Picture 19" descr="Vorlage Power Point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51163" y="0"/>
            <a:ext cx="6192837" cy="25130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008D35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8D35"/>
          </a:solidFill>
          <a:latin typeface="Futura MdCn B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8D35"/>
          </a:solidFill>
          <a:latin typeface="Futura MdCn B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8D35"/>
          </a:solidFill>
          <a:latin typeface="Futura MdCn B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8D35"/>
          </a:solidFill>
          <a:latin typeface="Futura MdCn B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8D35"/>
          </a:solidFill>
          <a:latin typeface="Futura MdCn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8D35"/>
          </a:solidFill>
          <a:latin typeface="Futura MdCn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8D35"/>
          </a:solidFill>
          <a:latin typeface="Futura MdCn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8D35"/>
          </a:solidFill>
          <a:latin typeface="Futura MdCn B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1470025"/>
          </a:xfrm>
        </p:spPr>
        <p:txBody>
          <a:bodyPr/>
          <a:lstStyle/>
          <a:p>
            <a:r>
              <a:rPr lang="de-DE" sz="36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GPS-Schulung</a:t>
            </a:r>
            <a:endParaRPr lang="de-DE" sz="36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356992"/>
            <a:ext cx="9144000" cy="1752600"/>
          </a:xfrm>
        </p:spPr>
        <p:txBody>
          <a:bodyPr/>
          <a:lstStyle/>
          <a:p>
            <a:pPr algn="ctr">
              <a:buNone/>
            </a:pPr>
            <a:endParaRPr lang="de-DE" sz="20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de-DE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Karl Höflehner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65" y="188640"/>
            <a:ext cx="9144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de-DE" sz="2500" b="1" kern="0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Fragetechnik für das Erkennen des Formates</a:t>
            </a:r>
            <a:br>
              <a:rPr lang="de-DE" sz="2500" b="1" kern="0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</a:br>
            <a:endParaRPr lang="de-DE" sz="2500" b="1" dirty="0" smtClean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68965" y="1196752"/>
            <a:ext cx="8229600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sz="2000" dirty="0" smtClean="0"/>
              <a:t>6 oder 7 Zahlen ohne Komma oder Sonderzeichen = </a:t>
            </a:r>
            <a:r>
              <a:rPr lang="de-DE" sz="2000" b="1" dirty="0" smtClean="0"/>
              <a:t>UTM</a:t>
            </a:r>
          </a:p>
          <a:p>
            <a:pPr>
              <a:spcBef>
                <a:spcPts val="1800"/>
              </a:spcBef>
            </a:pPr>
            <a:r>
              <a:rPr lang="de-DE" sz="2000" dirty="0" smtClean="0"/>
              <a:t>Was kommt nach den ersten beiden Zahlen?:</a:t>
            </a:r>
          </a:p>
          <a:p>
            <a:pPr>
              <a:spcBef>
                <a:spcPts val="1800"/>
              </a:spcBef>
            </a:pPr>
            <a:r>
              <a:rPr lang="de-DE" sz="2000" dirty="0" smtClean="0"/>
              <a:t>Kommt nach den ersten beiden Zahlen ein Komma oder Punkt unten danach 5 oder 6 Zahlen = </a:t>
            </a:r>
            <a:r>
              <a:rPr lang="de-DE" sz="2000" b="1" dirty="0" smtClean="0"/>
              <a:t>Grad Dezimal</a:t>
            </a:r>
          </a:p>
          <a:p>
            <a:pPr>
              <a:spcBef>
                <a:spcPts val="1800"/>
              </a:spcBef>
            </a:pPr>
            <a:r>
              <a:rPr lang="de-DE" sz="2000" dirty="0" smtClean="0"/>
              <a:t>Kommt nach den ersten beiden Zahlen ein </a:t>
            </a:r>
            <a:r>
              <a:rPr lang="de-DE" sz="2000" dirty="0" err="1" smtClean="0"/>
              <a:t>Ringerl</a:t>
            </a:r>
            <a:r>
              <a:rPr lang="de-DE" sz="2000" dirty="0" smtClean="0"/>
              <a:t> oben und nach den nächsten beiden Zahlen ein Komma oder Punkt unten und danach 2 oder mehr Zahlen ist = </a:t>
            </a:r>
            <a:r>
              <a:rPr lang="de-DE" sz="2000" b="1" dirty="0" smtClean="0"/>
              <a:t>Grad Dezimal Minuten</a:t>
            </a:r>
          </a:p>
          <a:p>
            <a:pPr>
              <a:spcBef>
                <a:spcPts val="1800"/>
              </a:spcBef>
            </a:pPr>
            <a:r>
              <a:rPr lang="de-DE" sz="2000" dirty="0" smtClean="0"/>
              <a:t>Kommt nach den ersten beiden Zahlen ein </a:t>
            </a:r>
            <a:r>
              <a:rPr lang="de-DE" sz="2000" dirty="0" err="1" smtClean="0"/>
              <a:t>Ringerl</a:t>
            </a:r>
            <a:r>
              <a:rPr lang="de-DE" sz="2000" dirty="0" smtClean="0"/>
              <a:t> oben und nach den nächsten beiden Zahlen ein Strich oben und danach 2 oder mehr Zahlen und oben 2 Striche ist = </a:t>
            </a:r>
            <a:r>
              <a:rPr lang="de-DE" sz="2000" b="1" dirty="0" smtClean="0"/>
              <a:t>Grad Minuten Sekunden </a:t>
            </a:r>
          </a:p>
          <a:p>
            <a:endParaRPr lang="de-DE" sz="2000" b="1" dirty="0" smtClean="0"/>
          </a:p>
          <a:p>
            <a:endParaRPr lang="de-DE" sz="2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324"/>
            <a:ext cx="9144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de-DE" sz="2500" b="1" kern="0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GIS Steiermark</a:t>
            </a:r>
            <a:endParaRPr lang="de-DE" sz="2500" b="1" dirty="0" smtClean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/>
          <a:lstStyle/>
          <a:p>
            <a:r>
              <a:rPr lang="de-DE" sz="2000" dirty="0" smtClean="0"/>
              <a:t>GIS Steiermark im Internet öffnen</a:t>
            </a:r>
          </a:p>
          <a:p>
            <a:r>
              <a:rPr lang="de-DE" sz="2000" dirty="0" smtClean="0"/>
              <a:t>Maßstab rechts oben auf 10.000 stellen</a:t>
            </a:r>
          </a:p>
          <a:p>
            <a:r>
              <a:rPr lang="de-DE" sz="2000" dirty="0" smtClean="0"/>
              <a:t>Bei der Legende ganz unten Hintergrund öffnen und aktuelles </a:t>
            </a:r>
            <a:r>
              <a:rPr lang="de-DE" sz="2000" dirty="0" err="1" smtClean="0"/>
              <a:t>Orthofoto</a:t>
            </a:r>
            <a:r>
              <a:rPr lang="de-DE" sz="2000" dirty="0" smtClean="0"/>
              <a:t> einblenden</a:t>
            </a:r>
          </a:p>
          <a:p>
            <a:r>
              <a:rPr lang="de-DE" sz="2000" dirty="0" smtClean="0"/>
              <a:t>In der Statuszeile oben „Abfragen und auswählen“</a:t>
            </a:r>
            <a:br>
              <a:rPr lang="de-DE" sz="2000" dirty="0" smtClean="0"/>
            </a:br>
            <a:r>
              <a:rPr lang="de-DE" sz="2000" dirty="0" smtClean="0"/>
              <a:t>X/Y anklicken</a:t>
            </a:r>
          </a:p>
          <a:p>
            <a:r>
              <a:rPr lang="de-DE" sz="2000" dirty="0" smtClean="0"/>
              <a:t>Im Fenster „Koordinaten abfragen“ - Rechner ganz links öffnen</a:t>
            </a:r>
          </a:p>
          <a:p>
            <a:r>
              <a:rPr lang="de-DE" sz="2000" dirty="0" smtClean="0"/>
              <a:t>Im Fenster „Koordinaten eingeben“ unter Projektion das richtige Format wählen: WGS 84 oder UTM</a:t>
            </a:r>
          </a:p>
          <a:p>
            <a:r>
              <a:rPr lang="de-DE" sz="2000" dirty="0" smtClean="0"/>
              <a:t>In den Fenstern Rechtswert und </a:t>
            </a:r>
            <a:r>
              <a:rPr lang="de-DE" sz="2000" dirty="0" err="1" smtClean="0"/>
              <a:t>Hochwert</a:t>
            </a:r>
            <a:r>
              <a:rPr lang="de-DE" sz="2000" dirty="0" smtClean="0"/>
              <a:t> das richtige Format mit den Pfeilen wählen</a:t>
            </a:r>
          </a:p>
          <a:p>
            <a:r>
              <a:rPr lang="de-DE" sz="2000" dirty="0" smtClean="0"/>
              <a:t>Die Zahlen eingeben </a:t>
            </a:r>
          </a:p>
          <a:p>
            <a:r>
              <a:rPr lang="de-DE" sz="2000" dirty="0" smtClean="0"/>
              <a:t>Auf der Karte wird der gesuchte Ort rot markiert </a:t>
            </a:r>
          </a:p>
          <a:p>
            <a:endParaRPr lang="de-DE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Aufzeichne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136904" cy="5105625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0" y="10324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Suchvorgang</a:t>
            </a:r>
          </a:p>
        </p:txBody>
      </p:sp>
      <p:cxnSp>
        <p:nvCxnSpPr>
          <p:cNvPr id="9" name="Gerade Verbindung mit Pfeil 8"/>
          <p:cNvCxnSpPr>
            <a:stCxn id="11" idx="2"/>
          </p:cNvCxnSpPr>
          <p:nvPr/>
        </p:nvCxnSpPr>
        <p:spPr>
          <a:xfrm flipH="1">
            <a:off x="8172400" y="629980"/>
            <a:ext cx="438875" cy="350748"/>
          </a:xfrm>
          <a:prstGeom prst="straightConnector1">
            <a:avLst/>
          </a:prstGeom>
          <a:ln w="12700">
            <a:solidFill>
              <a:srgbClr val="FF3D3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8460432" y="2606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cxnSp>
        <p:nvCxnSpPr>
          <p:cNvPr id="16" name="Gerade Verbindung mit Pfeil 15"/>
          <p:cNvCxnSpPr/>
          <p:nvPr/>
        </p:nvCxnSpPr>
        <p:spPr>
          <a:xfrm flipH="1">
            <a:off x="683568" y="3933056"/>
            <a:ext cx="1440160" cy="2160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123728" y="3717032"/>
            <a:ext cx="30168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cxnSp>
        <p:nvCxnSpPr>
          <p:cNvPr id="19" name="Gerade Verbindung mit Pfeil 18"/>
          <p:cNvCxnSpPr/>
          <p:nvPr/>
        </p:nvCxnSpPr>
        <p:spPr>
          <a:xfrm flipH="1" flipV="1">
            <a:off x="827584" y="4509120"/>
            <a:ext cx="1512168" cy="2880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2411760" y="4581128"/>
            <a:ext cx="30168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cxnSp>
        <p:nvCxnSpPr>
          <p:cNvPr id="32" name="Gerade Verbindung mit Pfeil 31"/>
          <p:cNvCxnSpPr>
            <a:stCxn id="35" idx="2"/>
          </p:cNvCxnSpPr>
          <p:nvPr/>
        </p:nvCxnSpPr>
        <p:spPr>
          <a:xfrm flipH="1">
            <a:off x="2771800" y="557972"/>
            <a:ext cx="6827" cy="49476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2627784" y="188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cxnSp>
        <p:nvCxnSpPr>
          <p:cNvPr id="38" name="Gerade Verbindung mit Pfeil 37"/>
          <p:cNvCxnSpPr>
            <a:stCxn id="39" idx="2"/>
          </p:cNvCxnSpPr>
          <p:nvPr/>
        </p:nvCxnSpPr>
        <p:spPr>
          <a:xfrm flipH="1">
            <a:off x="1907704" y="629980"/>
            <a:ext cx="222851" cy="99882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1979712" y="2606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Aufzeichne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415055" cy="5203253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0" y="10324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Suchvorgang</a:t>
            </a:r>
          </a:p>
        </p:txBody>
      </p:sp>
      <p:cxnSp>
        <p:nvCxnSpPr>
          <p:cNvPr id="16" name="Gerade Verbindung mit Pfeil 15"/>
          <p:cNvCxnSpPr>
            <a:stCxn id="17" idx="3"/>
          </p:cNvCxnSpPr>
          <p:nvPr/>
        </p:nvCxnSpPr>
        <p:spPr>
          <a:xfrm flipV="1">
            <a:off x="3721558" y="3717032"/>
            <a:ext cx="778434" cy="97675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3419872" y="4509120"/>
            <a:ext cx="30168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8</a:t>
            </a:r>
            <a:endParaRPr lang="de-DE" dirty="0"/>
          </a:p>
        </p:txBody>
      </p:sp>
      <p:cxnSp>
        <p:nvCxnSpPr>
          <p:cNvPr id="19" name="Gerade Verbindung mit Pfeil 18"/>
          <p:cNvCxnSpPr/>
          <p:nvPr/>
        </p:nvCxnSpPr>
        <p:spPr>
          <a:xfrm flipV="1">
            <a:off x="3707904" y="4221088"/>
            <a:ext cx="1642530" cy="104876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3491880" y="5085184"/>
            <a:ext cx="30168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9</a:t>
            </a:r>
            <a:endParaRPr lang="de-DE" dirty="0"/>
          </a:p>
        </p:txBody>
      </p:sp>
      <p:cxnSp>
        <p:nvCxnSpPr>
          <p:cNvPr id="38" name="Gerade Verbindung mit Pfeil 37"/>
          <p:cNvCxnSpPr>
            <a:stCxn id="39" idx="2"/>
          </p:cNvCxnSpPr>
          <p:nvPr/>
        </p:nvCxnSpPr>
        <p:spPr>
          <a:xfrm flipH="1">
            <a:off x="4139952" y="2070140"/>
            <a:ext cx="78835" cy="114283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4067944" y="1700808"/>
            <a:ext cx="30168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6</a:t>
            </a:r>
            <a:endParaRPr lang="de-DE" dirty="0"/>
          </a:p>
        </p:txBody>
      </p:sp>
      <p:cxnSp>
        <p:nvCxnSpPr>
          <p:cNvPr id="28" name="Gerade Verbindung mit Pfeil 27"/>
          <p:cNvCxnSpPr/>
          <p:nvPr/>
        </p:nvCxnSpPr>
        <p:spPr>
          <a:xfrm flipH="1">
            <a:off x="5580112" y="2708920"/>
            <a:ext cx="504056" cy="720080"/>
          </a:xfrm>
          <a:prstGeom prst="straightConnector1">
            <a:avLst/>
          </a:prstGeom>
          <a:ln w="12700">
            <a:solidFill>
              <a:srgbClr val="FF3D3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6084168" y="2492896"/>
            <a:ext cx="30168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7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5761" y="121196"/>
            <a:ext cx="9144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de-DE" sz="2500" b="1" kern="0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Koordinaten von bekannten Orten bestimmen</a:t>
            </a:r>
            <a:br>
              <a:rPr lang="de-DE" sz="2500" b="1" kern="0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</a:br>
            <a:endParaRPr lang="de-DE" sz="2500" b="1" dirty="0" smtClean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Inhaltsplatzhalter 4" descr="Aufzeichn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078" y="1196752"/>
            <a:ext cx="8320385" cy="4929411"/>
          </a:xfrm>
        </p:spPr>
      </p:pic>
      <p:cxnSp>
        <p:nvCxnSpPr>
          <p:cNvPr id="9" name="Gerade Verbindung mit Pfeil 8"/>
          <p:cNvCxnSpPr>
            <a:stCxn id="10" idx="2"/>
          </p:cNvCxnSpPr>
          <p:nvPr/>
        </p:nvCxnSpPr>
        <p:spPr>
          <a:xfrm flipH="1">
            <a:off x="2915816" y="1062028"/>
            <a:ext cx="1014939" cy="56677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779912" y="6926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cxnSp>
        <p:nvCxnSpPr>
          <p:cNvPr id="13" name="Gerade Verbindung mit Pfeil 12"/>
          <p:cNvCxnSpPr>
            <a:stCxn id="14" idx="2"/>
          </p:cNvCxnSpPr>
          <p:nvPr/>
        </p:nvCxnSpPr>
        <p:spPr>
          <a:xfrm>
            <a:off x="1914531" y="1134036"/>
            <a:ext cx="209197" cy="99882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763688" y="7647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cxnSp>
        <p:nvCxnSpPr>
          <p:cNvPr id="17" name="Gerade Verbindung mit Pfeil 16"/>
          <p:cNvCxnSpPr>
            <a:stCxn id="18" idx="2"/>
          </p:cNvCxnSpPr>
          <p:nvPr/>
        </p:nvCxnSpPr>
        <p:spPr>
          <a:xfrm flipH="1">
            <a:off x="5796136" y="1134036"/>
            <a:ext cx="1086947" cy="243898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732240" y="7647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6409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z="2500" b="1" kern="0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Austria </a:t>
            </a:r>
            <a:r>
              <a:rPr lang="de-DE" sz="2500" b="1" kern="0" dirty="0" err="1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Map</a:t>
            </a:r>
            <a:endParaRPr lang="de-DE" sz="2500" b="1" dirty="0" smtClean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sz="2400" dirty="0" smtClean="0"/>
              <a:t>Austria </a:t>
            </a:r>
            <a:r>
              <a:rPr lang="de-DE" sz="2400" dirty="0" err="1" smtClean="0"/>
              <a:t>Map</a:t>
            </a:r>
            <a:r>
              <a:rPr lang="de-DE" sz="2400" dirty="0" smtClean="0"/>
              <a:t> öffnen</a:t>
            </a:r>
          </a:p>
          <a:p>
            <a:pPr>
              <a:spcBef>
                <a:spcPts val="1800"/>
              </a:spcBef>
            </a:pPr>
            <a:r>
              <a:rPr lang="de-DE" sz="2400" dirty="0" smtClean="0"/>
              <a:t>Unter „Einstellungen in der obersten Zeile unter „Koordinatensystem“ das richtige Format eingeben und mit ok. bestätigen</a:t>
            </a:r>
          </a:p>
          <a:p>
            <a:pPr>
              <a:spcBef>
                <a:spcPts val="1800"/>
              </a:spcBef>
            </a:pPr>
            <a:r>
              <a:rPr lang="de-DE" sz="2400" dirty="0" smtClean="0"/>
              <a:t>Den Button X/Y in der 2. Zeile öffnen</a:t>
            </a:r>
          </a:p>
          <a:p>
            <a:pPr>
              <a:spcBef>
                <a:spcPts val="1800"/>
              </a:spcBef>
            </a:pPr>
            <a:r>
              <a:rPr lang="de-DE" sz="2400" dirty="0" smtClean="0"/>
              <a:t>Die Zahlen eingeben und „Karte positionieren“ drücken </a:t>
            </a:r>
          </a:p>
          <a:p>
            <a:pPr>
              <a:spcBef>
                <a:spcPts val="1800"/>
              </a:spcBef>
            </a:pPr>
            <a:r>
              <a:rPr lang="de-DE" sz="2400" dirty="0" smtClean="0"/>
              <a:t>Auf der Karte wird der gesuchte Ort rot markiert </a:t>
            </a:r>
          </a:p>
          <a:p>
            <a:endParaRPr lang="de-DE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10324"/>
            <a:ext cx="9144000" cy="83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500" b="1" kern="0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Austria </a:t>
            </a:r>
            <a:r>
              <a:rPr lang="de-DE" sz="2500" b="1" kern="0" dirty="0" err="1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Map</a:t>
            </a:r>
            <a:endParaRPr lang="de-DE" sz="2500" b="1" kern="0" dirty="0" smtClean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Grafik 4" descr="Aufzeichnen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46" y="790645"/>
            <a:ext cx="8129386" cy="5446667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>
          <a:xfrm flipH="1">
            <a:off x="1979712" y="548680"/>
            <a:ext cx="648072" cy="216024"/>
          </a:xfrm>
          <a:prstGeom prst="straightConnector1">
            <a:avLst/>
          </a:prstGeom>
          <a:ln w="12700">
            <a:solidFill>
              <a:srgbClr val="FF3D3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2627784" y="4046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cxnSp>
        <p:nvCxnSpPr>
          <p:cNvPr id="14" name="Gerade Verbindung mit Pfeil 13"/>
          <p:cNvCxnSpPr/>
          <p:nvPr/>
        </p:nvCxnSpPr>
        <p:spPr>
          <a:xfrm flipH="1">
            <a:off x="6444208" y="1052736"/>
            <a:ext cx="864096" cy="23042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7236296" y="836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cxnSp>
        <p:nvCxnSpPr>
          <p:cNvPr id="17" name="Gerade Verbindung mit Pfeil 16"/>
          <p:cNvCxnSpPr>
            <a:stCxn id="18" idx="1"/>
          </p:cNvCxnSpPr>
          <p:nvPr/>
        </p:nvCxnSpPr>
        <p:spPr>
          <a:xfrm flipH="1">
            <a:off x="5508104" y="4405754"/>
            <a:ext cx="3168352" cy="391398"/>
          </a:xfrm>
          <a:prstGeom prst="straightConnector1">
            <a:avLst/>
          </a:prstGeom>
          <a:ln w="12700">
            <a:solidFill>
              <a:srgbClr val="FF3D3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8676456" y="42210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9096"/>
            <a:ext cx="9144000" cy="84580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z="2500" b="1" kern="0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Austria </a:t>
            </a:r>
            <a:r>
              <a:rPr lang="de-DE" sz="2500" b="1" kern="0" dirty="0" err="1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Map</a:t>
            </a:r>
            <a:endParaRPr lang="de-DE" sz="2500" b="1" dirty="0" smtClean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Grafik 3" descr="Aufzeichne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836712"/>
            <a:ext cx="7848872" cy="5794962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2483768" y="548680"/>
            <a:ext cx="648072" cy="5040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195736" y="4046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6732240" y="2708920"/>
            <a:ext cx="1728192" cy="15841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8388424" y="24928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 flipH="1" flipV="1">
            <a:off x="6444208" y="4797152"/>
            <a:ext cx="2232248" cy="360040"/>
          </a:xfrm>
          <a:prstGeom prst="straightConnector1">
            <a:avLst/>
          </a:prstGeom>
          <a:ln w="12700">
            <a:solidFill>
              <a:srgbClr val="FF3D3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8676456" y="49411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6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z="2500" b="1" kern="0" dirty="0" err="1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Koordinatenumrechner</a:t>
            </a:r>
            <a:r>
              <a:rPr lang="de-DE" sz="2500" b="1" kern="0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 unter</a:t>
            </a:r>
            <a:br>
              <a:rPr lang="de-DE" sz="2500" b="1" kern="0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</a:br>
            <a:r>
              <a:rPr lang="de-DE" sz="2500" b="1" kern="0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1600" b="1" kern="0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http://www.deine-berge.de/Rechner/Koordinaten </a:t>
            </a:r>
            <a:br>
              <a:rPr lang="de-DE" sz="1600" b="1" kern="0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</a:br>
            <a:endParaRPr lang="de-DE" sz="1600" b="1" dirty="0" smtClean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Inhaltsplatzhalter 4" descr="Aufzeichn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32" y="1251043"/>
            <a:ext cx="8711894" cy="528363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324"/>
            <a:ext cx="9144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z="2500" b="1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Situation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de-DE" sz="2800" dirty="0" smtClean="0"/>
              <a:t>Immer mehr Gäste haben ein Gerät mit GPS-Funktionen und geben den Standort mittels Koordinaten durch.</a:t>
            </a:r>
          </a:p>
          <a:p>
            <a:endParaRPr lang="de-DE" dirty="0" smtClean="0"/>
          </a:p>
          <a:p>
            <a:r>
              <a:rPr lang="de-DE" sz="2800" dirty="0" smtClean="0"/>
              <a:t>Die Rettungsorganisationen müssen die Koordinaten deuten können.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111810"/>
            <a:ext cx="9144000" cy="5697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z="2500" b="1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Telefon mit Google Earth</a:t>
            </a:r>
          </a:p>
        </p:txBody>
      </p:sp>
      <p:pic>
        <p:nvPicPr>
          <p:cNvPr id="4" name="Grafik 3" descr="DSC066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23392" y="2068893"/>
            <a:ext cx="5920746" cy="3312368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1919469" y="1196752"/>
            <a:ext cx="2016224" cy="10081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z="2500" b="1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Telefon mit Google Earth,</a:t>
            </a:r>
            <a:br>
              <a:rPr lang="de-DE" sz="2500" b="1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</a:br>
            <a:r>
              <a:rPr lang="de-DE" sz="2500" b="1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 verschiedene Formate sind möglich</a:t>
            </a:r>
          </a:p>
        </p:txBody>
      </p:sp>
      <p:pic>
        <p:nvPicPr>
          <p:cNvPr id="5" name="Grafik 4" descr="DSC066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36981" y="2086439"/>
            <a:ext cx="5470037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DSC066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59302" y="1681499"/>
            <a:ext cx="5825394" cy="3991805"/>
          </a:xfr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697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z="2500" b="1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Notfall-App am Handy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DSC06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10507" y="1987559"/>
            <a:ext cx="5911486" cy="3465776"/>
          </a:xfrm>
          <a:prstGeom prst="rect">
            <a:avLst/>
          </a:prstGeom>
        </p:spPr>
      </p:pic>
      <p:cxnSp>
        <p:nvCxnSpPr>
          <p:cNvPr id="9" name="Gerade Verbindung mit Pfeil 8"/>
          <p:cNvCxnSpPr>
            <a:stCxn id="11" idx="2"/>
          </p:cNvCxnSpPr>
          <p:nvPr/>
        </p:nvCxnSpPr>
        <p:spPr>
          <a:xfrm flipH="1">
            <a:off x="4932040" y="4348868"/>
            <a:ext cx="2336985" cy="8083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948264" y="3979536"/>
            <a:ext cx="64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UTM</a:t>
            </a:r>
            <a:endParaRPr lang="de-DE" dirty="0"/>
          </a:p>
        </p:txBody>
      </p:sp>
      <p:cxnSp>
        <p:nvCxnSpPr>
          <p:cNvPr id="14" name="Gerade Verbindung mit Pfeil 13"/>
          <p:cNvCxnSpPr>
            <a:stCxn id="15" idx="1"/>
          </p:cNvCxnSpPr>
          <p:nvPr/>
        </p:nvCxnSpPr>
        <p:spPr>
          <a:xfrm flipH="1">
            <a:off x="5007320" y="4815736"/>
            <a:ext cx="2339463" cy="52612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7346783" y="4631070"/>
            <a:ext cx="128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Gradsystem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697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z="2500" b="1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Austria </a:t>
            </a:r>
            <a:r>
              <a:rPr lang="de-DE" sz="2500" b="1" dirty="0" err="1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Map</a:t>
            </a:r>
            <a:r>
              <a:rPr lang="de-DE" sz="2500" b="1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 mobil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324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z="2500" b="1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GPS-Geräte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80728"/>
            <a:ext cx="4078982" cy="468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1143000"/>
          </a:xfrm>
        </p:spPr>
        <p:txBody>
          <a:bodyPr/>
          <a:lstStyle/>
          <a:p>
            <a:pPr eaLnBrk="1" hangingPunct="1"/>
            <a:r>
              <a:rPr lang="de-AT" sz="2500" b="1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Vergleich </a:t>
            </a:r>
            <a:br>
              <a:rPr lang="de-AT" sz="2500" b="1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</a:br>
            <a:r>
              <a:rPr lang="de-AT" sz="2500" b="1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de-AT" sz="2500" b="1" dirty="0" err="1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Hochwurzenhütte</a:t>
            </a:r>
            <a:r>
              <a:rPr lang="de-AT" sz="2500" b="1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769181"/>
              </p:ext>
            </p:extLst>
          </p:nvPr>
        </p:nvGraphicFramePr>
        <p:xfrm>
          <a:off x="395536" y="2348880"/>
          <a:ext cx="8327868" cy="1832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Worksheet" r:id="rId4" imgW="6839034" imgH="1505053" progId="Excel.Sheet.8">
                  <p:embed/>
                </p:oleObj>
              </mc:Choice>
              <mc:Fallback>
                <p:oleObj name="Worksheet" r:id="rId4" imgW="6839034" imgH="1505053" progId="Excel.Shee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348880"/>
                        <a:ext cx="8327868" cy="18325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de-DE" sz="2500" b="1" kern="0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Entschlüsselung der Koordinaten</a:t>
            </a:r>
            <a:br>
              <a:rPr lang="de-DE" sz="2500" b="1" kern="0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</a:br>
            <a:endParaRPr lang="de-DE" sz="2500" b="1" dirty="0" smtClean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de-DE" sz="2800" dirty="0" smtClean="0"/>
              <a:t>Erkennen des richtigen Formates und notieren der Zahlen</a:t>
            </a:r>
          </a:p>
          <a:p>
            <a:pPr>
              <a:spcBef>
                <a:spcPts val="3600"/>
              </a:spcBef>
            </a:pPr>
            <a:r>
              <a:rPr lang="de-DE" sz="2800" dirty="0" smtClean="0"/>
              <a:t>Eintragen der Zahlen in die richtigen Formatvorlagen am PC</a:t>
            </a:r>
          </a:p>
          <a:p>
            <a:pPr>
              <a:spcBef>
                <a:spcPts val="3600"/>
              </a:spcBef>
            </a:pPr>
            <a:r>
              <a:rPr lang="de-DE" sz="2800" dirty="0" smtClean="0"/>
              <a:t>Suchen nach Koordinaten in der Karte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Futura MdCn B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AT" sz="4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Futura MdCn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AT" sz="4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Futura MdCn BT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Bildschirmpräsentation (4:3)</PresentationFormat>
  <Paragraphs>65</Paragraphs>
  <Slides>18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Arial</vt:lpstr>
      <vt:lpstr>Calibri</vt:lpstr>
      <vt:lpstr>Futura MdCn BT</vt:lpstr>
      <vt:lpstr>Tahoma</vt:lpstr>
      <vt:lpstr>Times New Roman</vt:lpstr>
      <vt:lpstr>1_Larissa-Design</vt:lpstr>
      <vt:lpstr>Standarddesign</vt:lpstr>
      <vt:lpstr>Worksheet</vt:lpstr>
      <vt:lpstr>GPS-Schulung</vt:lpstr>
      <vt:lpstr>Situation</vt:lpstr>
      <vt:lpstr>Telefon mit Google Earth</vt:lpstr>
      <vt:lpstr>Telefon mit Google Earth,  verschiedene Formate sind möglich</vt:lpstr>
      <vt:lpstr>Notfall-App am Handy</vt:lpstr>
      <vt:lpstr>Austria Map mobil</vt:lpstr>
      <vt:lpstr>GPS-Geräte</vt:lpstr>
      <vt:lpstr>Vergleich  (Hochwurzenhütte)</vt:lpstr>
      <vt:lpstr>Entschlüsselung der Koordinaten </vt:lpstr>
      <vt:lpstr>Fragetechnik für das Erkennen des Formates </vt:lpstr>
      <vt:lpstr>GIS Steiermark</vt:lpstr>
      <vt:lpstr>PowerPoint-Präsentation</vt:lpstr>
      <vt:lpstr>PowerPoint-Präsentation</vt:lpstr>
      <vt:lpstr>Koordinaten von bekannten Orten bestimmen </vt:lpstr>
      <vt:lpstr>Austria Map</vt:lpstr>
      <vt:lpstr>PowerPoint-Präsentation</vt:lpstr>
      <vt:lpstr>Austria Map</vt:lpstr>
      <vt:lpstr>Koordinatenumrechner unter  http://www.deine-berge.de/Rechner/Koordinaten  </vt:lpstr>
    </vt:vector>
  </TitlesOfParts>
  <Company>Planai-Hochwurzen-Bahnen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Pistendienst Planai und Hochwurzen</dc:title>
  <dc:creator>Karl Höflehner</dc:creator>
  <cp:lastModifiedBy>Karl Höflehner, Planai</cp:lastModifiedBy>
  <cp:revision>352</cp:revision>
  <cp:lastPrinted>2014-12-12T14:49:15Z</cp:lastPrinted>
  <dcterms:created xsi:type="dcterms:W3CDTF">2011-11-08T16:05:21Z</dcterms:created>
  <dcterms:modified xsi:type="dcterms:W3CDTF">2014-12-23T13:56:51Z</dcterms:modified>
</cp:coreProperties>
</file>