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6" r:id="rId3"/>
    <p:sldId id="259" r:id="rId4"/>
    <p:sldId id="260" r:id="rId5"/>
    <p:sldId id="289" r:id="rId6"/>
    <p:sldId id="261" r:id="rId7"/>
    <p:sldId id="262" r:id="rId8"/>
    <p:sldId id="263" r:id="rId9"/>
    <p:sldId id="264" r:id="rId10"/>
    <p:sldId id="268" r:id="rId11"/>
    <p:sldId id="297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1" r:id="rId25"/>
    <p:sldId id="278" r:id="rId26"/>
    <p:sldId id="280" r:id="rId27"/>
    <p:sldId id="282" r:id="rId28"/>
    <p:sldId id="283" r:id="rId29"/>
    <p:sldId id="284" r:id="rId30"/>
    <p:sldId id="295" r:id="rId31"/>
    <p:sldId id="296" r:id="rId32"/>
    <p:sldId id="290" r:id="rId33"/>
    <p:sldId id="291" r:id="rId34"/>
    <p:sldId id="292" r:id="rId35"/>
    <p:sldId id="294" r:id="rId36"/>
    <p:sldId id="293" r:id="rId37"/>
    <p:sldId id="285" r:id="rId38"/>
    <p:sldId id="286" r:id="rId39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1E8237"/>
    <a:srgbClr val="1E6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05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D16124F-771B-4166-935D-9063F0BC8CED}" type="datetimeFigureOut">
              <a:rPr lang="de-AT" smtClean="0"/>
              <a:t>16.11.2017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478305AA-2B87-4E16-9EB1-2F9A8B5D46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374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5CBEC6EE-50F3-4D3C-AED1-C2D6F122C711}" type="datetimeFigureOut">
              <a:rPr lang="de-AT" smtClean="0"/>
              <a:t>16.11.2017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7A51EA0-3206-4584-9E1E-DB642258595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58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00"/>
          </a:solidFill>
          <a:ln w="1905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C3C3C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3E9D-DB03-423E-9AEA-BA59292CBD81}" type="datetime1">
              <a:rPr lang="de-AT" smtClean="0"/>
              <a:t>16.11.2017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3" y="6311900"/>
            <a:ext cx="1302265" cy="3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9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15D-3BE7-4E3D-B9CF-557EDE588A9B}" type="datetime1">
              <a:rPr lang="de-AT" smtClean="0"/>
              <a:t>16.11.2017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93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3490-04ED-47EC-ACB1-B1BDB6A906A9}" type="datetime1">
              <a:rPr lang="de-AT" smtClean="0"/>
              <a:t>16.11.2017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120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8237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/>
            </a:lvl1pPr>
            <a:lvl2pPr marL="685800" indent="-228600">
              <a:buSzPct val="90000"/>
              <a:buFontTx/>
              <a:buBlip>
                <a:blip r:embed="rId2"/>
              </a:buBlip>
              <a:defRPr/>
            </a:lvl2pPr>
            <a:lvl3pPr marL="1143000" indent="-228600">
              <a:buSzPct val="90000"/>
              <a:buFontTx/>
              <a:buBlip>
                <a:blip r:embed="rId2"/>
              </a:buBlip>
              <a:defRPr baseline="0"/>
            </a:lvl3pPr>
            <a:lvl4pPr marL="1600200" indent="-228600">
              <a:buClr>
                <a:schemeClr val="tx2">
                  <a:lumMod val="90000"/>
                  <a:lumOff val="10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>
                  <a:lumMod val="90000"/>
                  <a:lumOff val="10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 Dritte Ebene</a:t>
            </a:r>
          </a:p>
          <a:p>
            <a:pPr lvl="3"/>
            <a:r>
              <a:rPr lang="de-DE" dirty="0"/>
              <a:t> Vierte Ebene</a:t>
            </a:r>
          </a:p>
          <a:p>
            <a:pPr lvl="4"/>
            <a:r>
              <a:rPr lang="de-DE" dirty="0"/>
              <a:t> 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86B0-0637-477E-9DC9-D067DC13BC69}" type="datetime1">
              <a:rPr lang="de-AT" smtClean="0"/>
              <a:t>16.11.2017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Planai-Hochwurzen-Bahnen GmbH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82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F8A-7EE2-48B2-B864-F96DDBFFC38B}" type="datetime1">
              <a:rPr lang="de-AT" smtClean="0"/>
              <a:t>16.11.2017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98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ECE41-0C38-419B-AE1E-1B9B6FD25C28}" type="datetime1">
              <a:rPr lang="de-AT" smtClean="0"/>
              <a:t>16.11.2017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530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945F-5F0C-4DA5-95AE-5F882D6454F2}" type="datetime1">
              <a:rPr lang="de-AT" smtClean="0"/>
              <a:t>16.11.2017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21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3EC2-ADD6-46EC-AC5D-41E33952644E}" type="datetime1">
              <a:rPr lang="de-AT" smtClean="0"/>
              <a:t>16.11.2017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78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00"/>
          </a:solidFill>
          <a:ln w="1905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9D5B-DA9F-4AA2-8047-6757DB34BBA6}" type="datetime1">
              <a:rPr lang="de-AT" smtClean="0"/>
              <a:t>16.11.2017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58" y="2005096"/>
            <a:ext cx="9489084" cy="23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2B1-B93C-4B33-BD86-BFC68C83E2D1}" type="datetime1">
              <a:rPr lang="de-AT" smtClean="0"/>
              <a:t>16.11.2017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Planai-Hochwurzen-Bahnen GmbH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66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906-3E7F-4687-95B2-0FDE6F3E5E26}" type="datetime1">
              <a:rPr lang="de-AT" smtClean="0"/>
              <a:t>16.11.2017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46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 Dritte Ebene</a:t>
            </a:r>
          </a:p>
          <a:p>
            <a:pPr lvl="3"/>
            <a:r>
              <a:rPr lang="de-DE" dirty="0"/>
              <a:t> 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80394" y="6356350"/>
            <a:ext cx="1601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C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4CD3117-571B-4AC9-95EA-B4296FB43ACE}" type="datetime1">
              <a:rPr lang="de-AT" smtClean="0"/>
              <a:pPr/>
              <a:t>16.11.2017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C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 dirty="0"/>
              <a:t>Planai-Hochwurzen-Bahnen GmbH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C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 dirty="0"/>
              <a:t>www.planai.at       </a:t>
            </a:r>
            <a:fld id="{A3BC4CD9-204B-4C7F-BF44-0930A49B2066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1" r="16331" b="-2200"/>
          <a:stretch/>
        </p:blipFill>
        <p:spPr>
          <a:xfrm rot="10800000">
            <a:off x="-11875" y="5568358"/>
            <a:ext cx="2231972" cy="12955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3" y="6311900"/>
            <a:ext cx="1302265" cy="3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3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E823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5"/>
        </a:buBlip>
        <a:defRPr sz="2800" kern="1200">
          <a:solidFill>
            <a:srgbClr val="3C3C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2400" kern="1200">
          <a:solidFill>
            <a:srgbClr val="3C3C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2000" kern="1200">
          <a:solidFill>
            <a:srgbClr val="3C3C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8237"/>
        </a:buClr>
        <a:buSzPct val="80000"/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8237"/>
        </a:buClr>
        <a:buSzPct val="80000"/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mXgnYo1-Dfc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EiTk8-3vI_s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Planai-Hochwurzen-Bahnen GmbH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</a:t>
            </a:fld>
            <a:endParaRPr lang="de-AT" dirty="0"/>
          </a:p>
        </p:txBody>
      </p:sp>
      <p:pic>
        <p:nvPicPr>
          <p:cNvPr id="4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7840"/>
            <a:ext cx="4855207" cy="7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2367" y="367469"/>
            <a:ext cx="9408920" cy="1082958"/>
          </a:xfrm>
        </p:spPr>
        <p:txBody>
          <a:bodyPr/>
          <a:lstStyle/>
          <a:p>
            <a:r>
              <a:rPr lang="de-AT" dirty="0"/>
              <a:t>Kurz gesagt …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5633" y="1612797"/>
            <a:ext cx="9545654" cy="1655762"/>
          </a:xfrm>
        </p:spPr>
        <p:txBody>
          <a:bodyPr>
            <a:noAutofit/>
          </a:bodyPr>
          <a:lstStyle/>
          <a:p>
            <a:r>
              <a:rPr lang="de-AT" sz="2800" dirty="0"/>
              <a:t>Den Aufstieg zwischen 17 – 19 Uhr sollte man so gut wie möglich vermeiden, sowie Sonntag ab 17 Uhr!</a:t>
            </a:r>
          </a:p>
          <a:p>
            <a:endParaRPr lang="de-AT" sz="2800" dirty="0"/>
          </a:p>
          <a:p>
            <a:r>
              <a:rPr lang="de-AT" sz="2800" dirty="0"/>
              <a:t>Aufgrund des erhöhten Arbeitsaufkommens in dieser Zeit, ist es lebensgefährlich sich im Gefahrenbereich aufzuhalten!!</a:t>
            </a:r>
          </a:p>
          <a:p>
            <a:endParaRPr lang="de-AT" sz="2800" dirty="0"/>
          </a:p>
          <a:p>
            <a:r>
              <a:rPr lang="de-A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Außerhalb der Pistenöffnungszeit - LEBENSGEFAHR</a:t>
            </a:r>
          </a:p>
          <a:p>
            <a:r>
              <a:rPr lang="de-AT" sz="2800" dirty="0"/>
              <a:t>(</a:t>
            </a:r>
            <a:r>
              <a:rPr lang="de-AT" sz="2800" dirty="0" err="1"/>
              <a:t>Beschneiung</a:t>
            </a:r>
            <a:r>
              <a:rPr lang="de-AT" sz="2800" dirty="0"/>
              <a:t>, Präparierung mittels Seil, Lawinensprengung, Schläuche, Kabel, etc.)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4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11</a:t>
            </a:fld>
            <a:endParaRPr lang="de-AT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843" y="102715"/>
            <a:ext cx="7992357" cy="62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288" y="35954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Um Ihre Sicherheit wie auch die Sicherheit unserer Mitarbeiten zu gewährleisten, bitten wir um Einhaltung der genannten Öffnungszeiten.</a:t>
            </a: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r>
              <a:rPr lang="de-AT" dirty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0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2387600"/>
          </a:xfrm>
        </p:spPr>
        <p:txBody>
          <a:bodyPr/>
          <a:lstStyle/>
          <a:p>
            <a:r>
              <a:rPr lang="de-AT" dirty="0"/>
              <a:t>Was muss ich beim Aufstieg beachten?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13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3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4501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sz="3200" dirty="0"/>
              <a:t>Beachtung der FIS Regel Nummer 7</a:t>
            </a:r>
            <a:br>
              <a:rPr lang="de-AT" sz="3200" dirty="0"/>
            </a:br>
            <a:r>
              <a:rPr lang="de-AT" sz="3200" dirty="0"/>
              <a:t>(am Rand der Piste aufsteigen, etc.)</a:t>
            </a:r>
            <a:br>
              <a:rPr lang="de-AT" sz="3200" dirty="0"/>
            </a:br>
            <a:br>
              <a:rPr lang="de-AT" sz="3200" dirty="0"/>
            </a:br>
            <a:r>
              <a:rPr lang="de-AT" sz="3200" dirty="0"/>
              <a:t>Benützen der Aufstiegsspur Piste 33 am östlichen Pistenrand</a:t>
            </a:r>
            <a:br>
              <a:rPr lang="de-AT" sz="3200" dirty="0"/>
            </a:br>
            <a:br>
              <a:rPr lang="de-AT" sz="3200" dirty="0"/>
            </a:br>
            <a:r>
              <a:rPr lang="de-AT" sz="3200" dirty="0"/>
              <a:t>Warn-, Gesperrt- und Signaltafeln beim Aufstieg oder bei der Abfahrt wahrnehmen.</a:t>
            </a:r>
            <a:br>
              <a:rPr lang="de-AT" sz="3200" dirty="0"/>
            </a:br>
            <a:br>
              <a:rPr lang="de-AT" sz="3200" dirty="0"/>
            </a:br>
            <a:r>
              <a:rPr lang="de-AT" sz="3200" dirty="0"/>
              <a:t>Beleuchtung verwenden!</a:t>
            </a:r>
            <a:br>
              <a:rPr lang="de-AT" sz="3200" dirty="0"/>
            </a:br>
            <a:br>
              <a:rPr lang="de-AT" sz="3200" dirty="0"/>
            </a:br>
            <a:r>
              <a:rPr lang="de-AT" sz="3200" dirty="0"/>
              <a:t>Sichtbar machen!</a:t>
            </a:r>
            <a:br>
              <a:rPr lang="de-AT" sz="3200" dirty="0"/>
            </a:br>
            <a:br>
              <a:rPr lang="de-AT" sz="3200" dirty="0"/>
            </a:br>
            <a:r>
              <a:rPr lang="de-AT" sz="3200" dirty="0"/>
              <a:t>Beschilderung beachten!</a:t>
            </a:r>
            <a:br>
              <a:rPr lang="de-AT" sz="3200" dirty="0"/>
            </a:br>
            <a:br>
              <a:rPr lang="de-AT" sz="3200" dirty="0"/>
            </a:br>
            <a:br>
              <a:rPr lang="de-AT" sz="3200" dirty="0"/>
            </a:br>
            <a:br>
              <a:rPr lang="de-AT" sz="3200" dirty="0"/>
            </a:br>
            <a:br>
              <a:rPr lang="de-AT" sz="3200" dirty="0"/>
            </a:b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14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0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15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88" y="279875"/>
            <a:ext cx="8712000" cy="5929239"/>
          </a:xfrm>
          <a:prstGeom prst="rect">
            <a:avLst/>
          </a:prstGeom>
        </p:spPr>
      </p:pic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0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16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55" y="212391"/>
            <a:ext cx="8191945" cy="6143959"/>
          </a:xfrm>
          <a:prstGeom prst="rect">
            <a:avLst/>
          </a:prstGeom>
        </p:spPr>
      </p:pic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2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974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AT" dirty="0"/>
              <a:t>Warnhinweise…</a:t>
            </a:r>
            <a:br>
              <a:rPr lang="de-AT" dirty="0"/>
            </a:br>
            <a:r>
              <a:rPr lang="de-AT" dirty="0"/>
              <a:t>Was bedeutet das für mich?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43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951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Was bedeutet das nun für mich?</a:t>
            </a:r>
            <a:br>
              <a:rPr lang="de-AT" dirty="0"/>
            </a:br>
            <a:br>
              <a:rPr lang="de-AT" dirty="0"/>
            </a:br>
            <a:br>
              <a:rPr lang="de-AT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18</a:t>
            </a:fld>
            <a:endParaRPr lang="de-AT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189033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22" y="1831846"/>
            <a:ext cx="2724150" cy="3819525"/>
          </a:xfrm>
          <a:prstGeom prst="rect">
            <a:avLst/>
          </a:prstGeom>
        </p:spPr>
      </p:pic>
      <p:pic>
        <p:nvPicPr>
          <p:cNvPr id="8" name="Bild 4" descr="Galsterberg n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6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Warnhinweise auf unseren Skibergen……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19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0" y="1846063"/>
            <a:ext cx="5001912" cy="37514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44" y="1846063"/>
            <a:ext cx="5001912" cy="3751434"/>
          </a:xfrm>
          <a:prstGeom prst="rect">
            <a:avLst/>
          </a:prstGeom>
        </p:spPr>
      </p:pic>
      <p:pic>
        <p:nvPicPr>
          <p:cNvPr id="7" name="Bild 4" descr="Galsterberg n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4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64337"/>
            <a:ext cx="9144000" cy="2387600"/>
          </a:xfrm>
        </p:spPr>
        <p:txBody>
          <a:bodyPr/>
          <a:lstStyle/>
          <a:p>
            <a:r>
              <a:rPr lang="de-AT" dirty="0"/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Informationsabend für Pistengeher </a:t>
            </a:r>
          </a:p>
          <a:p>
            <a:r>
              <a:rPr lang="de-AT" dirty="0"/>
              <a:t>Hochwurzen und Galsterberg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20</a:t>
            </a:fld>
            <a:endParaRPr lang="de-AT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0" y="748854"/>
            <a:ext cx="7973226" cy="5322431"/>
          </a:xfrm>
        </p:spPr>
      </p:pic>
      <p:pic>
        <p:nvPicPr>
          <p:cNvPr id="7" name="Bild 4" descr="Galsterberg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6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Gefahren…!!!!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21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7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559" y="23648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sz="6700" dirty="0"/>
              <a:t>Sich während der Pistensperrzeiten im Skigebiet aufzuhalten, birgt große Gefahren für Leib und Leben.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22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79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Gefahren für Sie und uns…..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744" y="1452785"/>
            <a:ext cx="10935056" cy="4331072"/>
          </a:xfrm>
        </p:spPr>
        <p:txBody>
          <a:bodyPr>
            <a:normAutofit fontScale="47500" lnSpcReduction="20000"/>
          </a:bodyPr>
          <a:lstStyle/>
          <a:p>
            <a:r>
              <a:rPr lang="de-A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Seile kreuzen die Piste (</a:t>
            </a:r>
            <a:r>
              <a:rPr lang="de-AT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nicht erkennbar</a:t>
            </a:r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Zusammenstoß kann tödlich sein!</a:t>
            </a:r>
          </a:p>
          <a:p>
            <a:pPr marL="0" indent="0">
              <a:buNone/>
            </a:pPr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Bei Schneefall, Sturm sehr schlechte Sichtverhältnisse für Sie und den  Pistengerätfahrer </a:t>
            </a:r>
          </a:p>
          <a:p>
            <a:pPr marL="0" indent="0">
              <a:buNone/>
            </a:pPr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(eingeschränkte Sichtmöglichkeiten)</a:t>
            </a:r>
          </a:p>
          <a:p>
            <a:pPr marL="0" indent="0">
              <a:buNone/>
            </a:pPr>
            <a:endParaRPr lang="de-AT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Schubarbeiten, aufgebrochene Piste (Löcher, Hügel, etc.)</a:t>
            </a:r>
          </a:p>
          <a:p>
            <a:pPr marL="0" indent="0">
              <a:buNone/>
            </a:pPr>
            <a:endParaRPr lang="de-AT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Bei Annäherung eines Pistenfahrzeuges, weichen sie in die Pistenmitte aus. Nicht direkt am Rand stehen bleiben!</a:t>
            </a:r>
          </a:p>
          <a:p>
            <a:pPr marL="0" indent="0">
              <a:buNone/>
            </a:pPr>
            <a:endParaRPr lang="de-AT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Nicht unmittelbar hinter einem Pistenfahrzeug fahren. (Anhalteweg des Pistengerätes ca. 50cm bis zum Stillstand)</a:t>
            </a:r>
          </a:p>
          <a:p>
            <a:pPr marL="0" indent="0">
              <a:buNone/>
            </a:pPr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</a:p>
          <a:p>
            <a:r>
              <a:rPr lang="de-AT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Psychische Herausforderung für den Maschinenfahrer</a:t>
            </a:r>
          </a:p>
          <a:p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23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27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63297"/>
            <a:ext cx="9144000" cy="2387600"/>
          </a:xfrm>
        </p:spPr>
        <p:txBody>
          <a:bodyPr>
            <a:normAutofit/>
          </a:bodyPr>
          <a:lstStyle/>
          <a:p>
            <a:r>
              <a:rPr lang="de-DE" sz="3600" dirty="0">
                <a:hlinkClick r:id="rId2"/>
              </a:rPr>
              <a:t>https://www.youtube.com/watch?v=mXgnYo1-Dfc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24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53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25</a:t>
            </a:fld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78" y="102273"/>
            <a:ext cx="8443245" cy="6332434"/>
          </a:xfrm>
          <a:prstGeom prst="rect">
            <a:avLst/>
          </a:prstGeom>
        </p:spPr>
      </p:pic>
      <p:pic>
        <p:nvPicPr>
          <p:cNvPr id="7" name="Bild 4" descr="Galsterberg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83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69294"/>
            <a:ext cx="9144000" cy="2387600"/>
          </a:xfrm>
        </p:spPr>
        <p:txBody>
          <a:bodyPr>
            <a:normAutofit/>
          </a:bodyPr>
          <a:lstStyle/>
          <a:p>
            <a:r>
              <a:rPr lang="de-DE" sz="3600" dirty="0">
                <a:hlinkClick r:id="rId2"/>
              </a:rPr>
              <a:t>https://www.youtube.com/watch?v=EiTk8-3vI_s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26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00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Pistenqualität????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27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2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/>
              <a:t>Das Aushängeschild unserer Region….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 </a:t>
            </a:r>
            <a:r>
              <a:rPr lang="de-AT" sz="2400" dirty="0"/>
              <a:t>Bergbahnen geben ein Qualitäts- und Sicherheitsversprechen ab.</a:t>
            </a:r>
          </a:p>
          <a:p>
            <a:endParaRPr lang="de-AT" sz="2400" dirty="0"/>
          </a:p>
          <a:p>
            <a:r>
              <a:rPr lang="de-A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Um den </a:t>
            </a:r>
            <a:r>
              <a:rPr lang="de-AT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Skigast</a:t>
            </a:r>
            <a:r>
              <a:rPr lang="de-A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am nächsten Tag die beste Qualität bieten zu können, ist  eine 	</a:t>
            </a:r>
            <a:r>
              <a:rPr lang="de-AT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frühest</a:t>
            </a:r>
            <a:r>
              <a:rPr lang="de-A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mögliche Präparation der Pisten sehr wichtig. </a:t>
            </a:r>
          </a:p>
          <a:p>
            <a:pPr marL="0" indent="0">
              <a:buNone/>
            </a:pPr>
            <a:r>
              <a:rPr lang="de-A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(Unfallgefahr für den </a:t>
            </a:r>
            <a:r>
              <a:rPr lang="de-AT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Skigast</a:t>
            </a:r>
            <a:r>
              <a:rPr lang="de-A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am nächsten Tag)</a:t>
            </a:r>
          </a:p>
          <a:p>
            <a:endParaRPr lang="de-AT" sz="2400" dirty="0"/>
          </a:p>
          <a:p>
            <a:r>
              <a:rPr lang="de-A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Über Nacht festgefrorene Spuren können die Pistenqualität stark beeinträchtigen.</a:t>
            </a:r>
          </a:p>
          <a:p>
            <a:endParaRPr lang="de-AT" sz="2400" dirty="0"/>
          </a:p>
          <a:p>
            <a:r>
              <a:rPr lang="de-A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Zum Teil fertig präparierte Pisten, bitte nicht befahren (Randbereich)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28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8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29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3" y="161172"/>
            <a:ext cx="8260237" cy="61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62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AT" dirty="0"/>
              <a:t>Warum gibt es diesen Informationsabend?</a:t>
            </a:r>
            <a:br>
              <a:rPr lang="de-AT" dirty="0"/>
            </a:b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30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282" y="0"/>
            <a:ext cx="486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66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31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43" y="2626450"/>
            <a:ext cx="7442370" cy="11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69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Ziele vom Galsterberg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8"/>
            <a:ext cx="11202909" cy="4351338"/>
          </a:xfrm>
        </p:spPr>
        <p:txBody>
          <a:bodyPr>
            <a:normAutofit lnSpcReduction="10000"/>
          </a:bodyPr>
          <a:lstStyle/>
          <a:p>
            <a:r>
              <a:rPr lang="de-AT" dirty="0"/>
              <a:t> Allgemein</a:t>
            </a:r>
          </a:p>
          <a:p>
            <a:pPr lvl="1"/>
            <a:r>
              <a:rPr lang="de-AT" dirty="0"/>
              <a:t> sehr zufriedene Gäste – egal ob Skifahrer, Rodler oder Tourengeher</a:t>
            </a:r>
          </a:p>
          <a:p>
            <a:pPr lvl="1"/>
            <a:r>
              <a:rPr lang="de-AT" dirty="0"/>
              <a:t> höchste Sicherheit</a:t>
            </a:r>
          </a:p>
          <a:p>
            <a:pPr lvl="1"/>
            <a:r>
              <a:rPr lang="de-AT" dirty="0"/>
              <a:t> höchste Qualität</a:t>
            </a:r>
          </a:p>
          <a:p>
            <a:r>
              <a:rPr lang="de-AT" dirty="0"/>
              <a:t> Tourengeher</a:t>
            </a:r>
          </a:p>
          <a:p>
            <a:pPr lvl="1"/>
            <a:r>
              <a:rPr lang="de-AT" dirty="0"/>
              <a:t> Erhöhung Sicherheit durch Verbesserung Infrastruktur</a:t>
            </a:r>
          </a:p>
          <a:p>
            <a:pPr lvl="2"/>
            <a:r>
              <a:rPr lang="de-AT" dirty="0"/>
              <a:t> Schaffung eigener Tourengeher-Parkplätze</a:t>
            </a:r>
          </a:p>
          <a:p>
            <a:pPr lvl="2"/>
            <a:r>
              <a:rPr lang="de-AT" dirty="0"/>
              <a:t> Verbesserung Information, Leitsystem und Beschilderung</a:t>
            </a:r>
          </a:p>
          <a:p>
            <a:pPr lvl="2"/>
            <a:r>
              <a:rPr lang="de-AT" dirty="0"/>
              <a:t> Verbesserung Aufstiegsspur</a:t>
            </a:r>
          </a:p>
          <a:p>
            <a:pPr lvl="2"/>
            <a:r>
              <a:rPr lang="de-AT" dirty="0"/>
              <a:t> Parkverbots-Bereiche</a:t>
            </a:r>
          </a:p>
          <a:p>
            <a:pPr lvl="1"/>
            <a:r>
              <a:rPr lang="de-AT" dirty="0"/>
              <a:t> verstärkte Kommunikation</a:t>
            </a:r>
          </a:p>
          <a:p>
            <a:pPr lvl="1"/>
            <a:r>
              <a:rPr lang="de-AT" dirty="0"/>
              <a:t> verstärkte Bewusstseinsbildung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32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50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Maßnahmen am Galsterberg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Schaffung eigener Tourengeher-Parkplätze (rd. 60 Stellplätze)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33</a:t>
            </a:fld>
            <a:endParaRPr lang="de-AT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264782" y="2525916"/>
            <a:ext cx="9662435" cy="4332085"/>
            <a:chOff x="495667" y="418201"/>
            <a:chExt cx="10898458" cy="562803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667" y="662473"/>
              <a:ext cx="10898458" cy="538376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 rot="19989905">
              <a:off x="8147712" y="1900024"/>
              <a:ext cx="2461494" cy="399849"/>
            </a:xfrm>
            <a:prstGeom prst="rect">
              <a:avLst/>
            </a:prstGeom>
            <a:solidFill>
              <a:srgbClr val="3FFA36"/>
            </a:solidFill>
          </p:spPr>
          <p:txBody>
            <a:bodyPr wrap="none" rtlCol="0">
              <a:spAutoFit/>
            </a:bodyPr>
            <a:lstStyle/>
            <a:p>
              <a:r>
                <a:rPr lang="de-AT" sz="1400" dirty="0"/>
                <a:t>Tourengeher Parkplatz NEU</a:t>
              </a:r>
            </a:p>
          </p:txBody>
        </p:sp>
        <p:sp>
          <p:nvSpPr>
            <p:cNvPr id="9" name="Zwölfeck 8"/>
            <p:cNvSpPr/>
            <p:nvPr/>
          </p:nvSpPr>
          <p:spPr>
            <a:xfrm>
              <a:off x="7867285" y="2112071"/>
              <a:ext cx="160995" cy="154623"/>
            </a:xfrm>
            <a:prstGeom prst="dodecagon">
              <a:avLst/>
            </a:prstGeom>
            <a:solidFill>
              <a:srgbClr val="3FFA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824786" y="1829518"/>
              <a:ext cx="863994" cy="3598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1200" dirty="0"/>
                <a:t>Automat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 rot="16200000">
              <a:off x="6385093" y="1235945"/>
              <a:ext cx="2052066" cy="4165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AT" dirty="0"/>
                <a:t>Aufstiegsspur</a:t>
              </a:r>
            </a:p>
          </p:txBody>
        </p:sp>
      </p:grpSp>
      <p:pic>
        <p:nvPicPr>
          <p:cNvPr id="12" name="Bild 4" descr="Galsterberg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82544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04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Maßnahmen am Galsterberg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Verbesserung Information, Leitsystem und Beschilderung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34</a:t>
            </a:fld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" y="2580237"/>
            <a:ext cx="3440230" cy="205061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747" y="2580240"/>
            <a:ext cx="3465025" cy="206220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892" y="2571187"/>
            <a:ext cx="3518908" cy="2103591"/>
          </a:xfrm>
          <a:prstGeom prst="rect">
            <a:avLst/>
          </a:prstGeom>
        </p:spPr>
      </p:pic>
      <p:pic>
        <p:nvPicPr>
          <p:cNvPr id="15" name="Bild 4" descr="Galsterberg n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90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Maßnahmen am Galsterberg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5715"/>
            <a:ext cx="10515600" cy="4701248"/>
          </a:xfrm>
        </p:spPr>
        <p:txBody>
          <a:bodyPr/>
          <a:lstStyle/>
          <a:p>
            <a:r>
              <a:rPr lang="de-AT" dirty="0"/>
              <a:t> Verbesserung Information, Leitsystem und Beschilderung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35</a:t>
            </a:fld>
            <a:endParaRPr lang="de-AT" dirty="0"/>
          </a:p>
        </p:txBody>
      </p:sp>
      <p:pic>
        <p:nvPicPr>
          <p:cNvPr id="11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464" y="1897882"/>
            <a:ext cx="5330498" cy="39868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37" y="1897882"/>
            <a:ext cx="6496629" cy="48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2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Maßnahmen am Galsterberg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Verbesserung Aufstiegsspur</a:t>
            </a:r>
          </a:p>
          <a:p>
            <a:r>
              <a:rPr lang="de-AT" dirty="0"/>
              <a:t> Parkverbotsbereiche</a:t>
            </a:r>
          </a:p>
          <a:p>
            <a:r>
              <a:rPr lang="de-AT" dirty="0"/>
              <a:t> Tourengeher-Ticket notwendig</a:t>
            </a:r>
          </a:p>
          <a:p>
            <a:pPr lvl="1"/>
            <a:r>
              <a:rPr lang="de-AT" dirty="0"/>
              <a:t> Ticket für alle Tourengeher notwendig (außer Skikartenbesitzer)</a:t>
            </a:r>
          </a:p>
          <a:p>
            <a:pPr lvl="1"/>
            <a:r>
              <a:rPr lang="de-AT" dirty="0"/>
              <a:t> Automat im Bereich Tourengeher-Parkplatz (Kleingeld bzw. Bankomat)</a:t>
            </a:r>
          </a:p>
          <a:p>
            <a:pPr lvl="1"/>
            <a:r>
              <a:rPr lang="de-AT" dirty="0"/>
              <a:t> Ticketpreis € 5,00 pro Tourengeher und Tag bzw. Nacht</a:t>
            </a:r>
          </a:p>
          <a:p>
            <a:pPr lvl="1"/>
            <a:r>
              <a:rPr lang="de-AT" dirty="0"/>
              <a:t> Saisonkarte € 50,00 pro Tourengeher (bei der Kassa erhältlich)</a:t>
            </a:r>
          </a:p>
          <a:p>
            <a:pPr lvl="1"/>
            <a:r>
              <a:rPr lang="de-AT" dirty="0"/>
              <a:t> Ticket bzw. </a:t>
            </a:r>
            <a:r>
              <a:rPr lang="de-AT" dirty="0" err="1"/>
              <a:t>Skikarte</a:t>
            </a:r>
            <a:r>
              <a:rPr lang="de-AT" dirty="0"/>
              <a:t> muss mitgeführt werden.</a:t>
            </a:r>
          </a:p>
          <a:p>
            <a:pPr lvl="1"/>
            <a:r>
              <a:rPr lang="de-AT" dirty="0"/>
              <a:t> Kontrolle über Galsterberg-Mitarbeiter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36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58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FRAGEN??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37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94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Danke für Ihre Aufmerksamkeit!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798591"/>
            <a:ext cx="9144000" cy="1655762"/>
          </a:xfrm>
        </p:spPr>
        <p:txBody>
          <a:bodyPr/>
          <a:lstStyle/>
          <a:p>
            <a:r>
              <a:rPr lang="de-AT" dirty="0"/>
              <a:t>Die Planai-Hochwurzen-Bahnen wünschen Euch allen einen schönen und unfallfreien Winter 2017/1018!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38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4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555" y="23306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Um ein konfliktfreies und</a:t>
            </a:r>
            <a:br>
              <a:rPr lang="de-AT" dirty="0"/>
            </a:br>
            <a:r>
              <a:rPr lang="de-AT" dirty="0"/>
              <a:t>partnerschaftliches Miteinander zu </a:t>
            </a:r>
            <a:br>
              <a:rPr lang="de-AT" dirty="0"/>
            </a:br>
            <a:r>
              <a:rPr lang="de-AT" dirty="0"/>
              <a:t>schaffen, sollte ein gangbarer und für jeden zufriedenstellender Weg gefunden werden.</a:t>
            </a:r>
            <a:br>
              <a:rPr lang="de-AT" dirty="0"/>
            </a:br>
            <a:br>
              <a:rPr lang="de-AT" dirty="0"/>
            </a:br>
            <a:r>
              <a:rPr lang="de-AT" dirty="0"/>
              <a:t>Und um Ihnen unser Regelwerk zu </a:t>
            </a:r>
            <a:br>
              <a:rPr lang="de-AT" dirty="0"/>
            </a:br>
            <a:r>
              <a:rPr lang="de-AT" dirty="0"/>
              <a:t>verdeutlichen.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4</a:t>
            </a:fld>
            <a:endParaRPr lang="de-AT" dirty="0"/>
          </a:p>
        </p:txBody>
      </p:sp>
      <p:pic>
        <p:nvPicPr>
          <p:cNvPr id="5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3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Pistengehen Status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1315" y="1520982"/>
            <a:ext cx="11470740" cy="4655981"/>
          </a:xfrm>
        </p:spPr>
        <p:txBody>
          <a:bodyPr>
            <a:normAutofit/>
          </a:bodyPr>
          <a:lstStyle/>
          <a:p>
            <a:r>
              <a:rPr lang="de-AT" dirty="0"/>
              <a:t> Ist-Situation</a:t>
            </a:r>
          </a:p>
          <a:p>
            <a:pPr lvl="1"/>
            <a:r>
              <a:rPr lang="de-AT" dirty="0"/>
              <a:t> </a:t>
            </a:r>
            <a:r>
              <a:rPr lang="de-AT" u="sng" dirty="0"/>
              <a:t>positiv:</a:t>
            </a:r>
            <a:r>
              <a:rPr lang="de-AT" dirty="0"/>
              <a:t> schöne Pisten- und Tourengebiete; Trendsportart – steigenden 			Anzahl; gutes Image für Seilbahn</a:t>
            </a:r>
          </a:p>
          <a:p>
            <a:pPr lvl="1"/>
            <a:r>
              <a:rPr lang="de-AT" dirty="0"/>
              <a:t> </a:t>
            </a:r>
            <a:r>
              <a:rPr lang="de-AT" u="sng" dirty="0"/>
              <a:t>kritisch:</a:t>
            </a:r>
            <a:r>
              <a:rPr lang="de-AT" dirty="0"/>
              <a:t> knappe Infrastruktur – </a:t>
            </a:r>
            <a:r>
              <a:rPr lang="de-AT" dirty="0" err="1"/>
              <a:t>tw</a:t>
            </a:r>
            <a:r>
              <a:rPr lang="de-AT" dirty="0"/>
              <a:t>. Überlastung; Verhalten durch 				„schwarze Schafe“; 	Sicherheit – Gäste und Mitarbeiter</a:t>
            </a:r>
          </a:p>
          <a:p>
            <a:pPr lvl="1"/>
            <a:r>
              <a:rPr lang="de-AT" dirty="0"/>
              <a:t> </a:t>
            </a:r>
            <a:r>
              <a:rPr lang="de-AT" u="sng" dirty="0"/>
              <a:t>rechtlich:</a:t>
            </a:r>
            <a:r>
              <a:rPr lang="de-AT" dirty="0"/>
              <a:t> </a:t>
            </a:r>
          </a:p>
          <a:p>
            <a:pPr lvl="2"/>
            <a:r>
              <a:rPr lang="de-AT" dirty="0"/>
              <a:t>Pisten gewidmete Sportflächen (kein Wald – Piste „unterbricht“ Wald lt. Entscheid </a:t>
            </a:r>
            <a:r>
              <a:rPr lang="de-AT" dirty="0" err="1"/>
              <a:t>VwGh</a:t>
            </a:r>
            <a:r>
              <a:rPr lang="de-AT" dirty="0"/>
              <a:t> 1990) – entsprechende Sicherungspflichten</a:t>
            </a:r>
          </a:p>
          <a:p>
            <a:pPr lvl="2"/>
            <a:r>
              <a:rPr lang="de-AT" dirty="0"/>
              <a:t>Wegefreiheit lt. Forstgesetz § 33 somit nicht gegeben – Benützungsrecht durch Halter</a:t>
            </a:r>
          </a:p>
          <a:p>
            <a:pPr lvl="2"/>
            <a:r>
              <a:rPr lang="de-AT" dirty="0"/>
              <a:t>zeitliche Begrenzung für Benutzung oder Pistensperre durch Pistenhalter möglich (Erhaltungs- und Verbesserungsarbeiten)</a:t>
            </a:r>
          </a:p>
          <a:p>
            <a:pPr lvl="2"/>
            <a:r>
              <a:rPr lang="de-AT" dirty="0"/>
              <a:t>FIS-Regeln, </a:t>
            </a:r>
            <a:r>
              <a:rPr lang="de-AT" dirty="0" err="1"/>
              <a:t>va</a:t>
            </a:r>
            <a:r>
              <a:rPr lang="de-AT" dirty="0"/>
              <a:t>. Regel 6 und 7</a:t>
            </a:r>
          </a:p>
          <a:p>
            <a:pPr lvl="2"/>
            <a:r>
              <a:rPr lang="de-AT" dirty="0"/>
              <a:t>Empfehlungen Alpenverein etc. (Pistenrand, hintereinander, queren, Beleuchtung…)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102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1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6931" y="2008261"/>
            <a:ext cx="10892327" cy="2042444"/>
          </a:xfrm>
        </p:spPr>
        <p:txBody>
          <a:bodyPr>
            <a:normAutofit/>
          </a:bodyPr>
          <a:lstStyle/>
          <a:p>
            <a:r>
              <a:rPr lang="de-AT" dirty="0"/>
              <a:t>Was bedeutet das für mich als Pistengeher jetzt?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9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5443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Es gibt seitens der Planai-Hochwurzen-Bahnen GmbH, ein Regelwerk an denen sich der verantwortungsvolle Pistengeher halten sollte.</a:t>
            </a:r>
            <a:br>
              <a:rPr lang="de-AT" dirty="0"/>
            </a:br>
            <a:br>
              <a:rPr lang="de-AT" dirty="0"/>
            </a:br>
            <a:r>
              <a:rPr lang="de-AT" dirty="0"/>
              <a:t>Um Ihre Sicherheit und unsere Sicherheit zu gewährleisten.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5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5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794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Das Pistengehen, ist während der Betriebszeit auf </a:t>
            </a:r>
            <a:r>
              <a:rPr lang="de-A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geöffneten</a:t>
            </a:r>
            <a:r>
              <a:rPr lang="de-AT" dirty="0"/>
              <a:t> Pisten erlaubt.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r>
              <a:rPr lang="de-AT" dirty="0"/>
              <a:t> Pistenöffnungszeiten</a:t>
            </a:r>
          </a:p>
          <a:p>
            <a:pPr lvl="1"/>
            <a:r>
              <a:rPr lang="de-AT" dirty="0"/>
              <a:t> </a:t>
            </a:r>
            <a:r>
              <a:rPr lang="de-AT" b="1" dirty="0"/>
              <a:t>08:30 – 17:00</a:t>
            </a:r>
          </a:p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dirty="0"/>
              <a:t> 	Einhaltung der geltenden FIS Regel – Aufstieg am Rand der   	Abfahrtsstrecke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 	Bitte entnehmen Sie an den Infotafeln, auf der Webseite bzw. 	Am Infopoint, welche Pisten geöffnet sind.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r>
              <a:rPr lang="de-AT" dirty="0"/>
              <a:t>	 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390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667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Das Pistengehen, ist während der </a:t>
            </a:r>
            <a:r>
              <a:rPr lang="de-A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Abendbetriebszeit</a:t>
            </a:r>
            <a:r>
              <a:rPr lang="de-AT" dirty="0"/>
              <a:t> auf der 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geöffneten</a:t>
            </a:r>
            <a:r>
              <a:rPr lang="de-AT" dirty="0"/>
              <a:t> </a:t>
            </a:r>
            <a:r>
              <a:rPr lang="de-A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 33 </a:t>
            </a:r>
            <a:r>
              <a:rPr lang="de-AT" dirty="0"/>
              <a:t>erlaubt.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840156"/>
            <a:ext cx="10515600" cy="4351338"/>
          </a:xfrm>
        </p:spPr>
        <p:txBody>
          <a:bodyPr/>
          <a:lstStyle/>
          <a:p>
            <a:r>
              <a:rPr lang="de-AT" dirty="0"/>
              <a:t> Pistenöffnungszeit Abendbetrieb 25.Dezember – 10. März</a:t>
            </a:r>
          </a:p>
          <a:p>
            <a:pPr lvl="1"/>
            <a:r>
              <a:rPr lang="de-AT" dirty="0"/>
              <a:t> Montag – Samstag </a:t>
            </a:r>
            <a:r>
              <a:rPr lang="de-AT" b="1" u="sng" dirty="0"/>
              <a:t>19:00 – 23:00</a:t>
            </a:r>
          </a:p>
          <a:p>
            <a:endParaRPr lang="de-AT" dirty="0"/>
          </a:p>
          <a:p>
            <a:r>
              <a:rPr lang="de-AT" dirty="0"/>
              <a:t> Pistenöffnungszeit Abendbetrieb 14. März – 24.März</a:t>
            </a:r>
          </a:p>
          <a:p>
            <a:pPr lvl="1"/>
            <a:r>
              <a:rPr lang="de-AT" dirty="0"/>
              <a:t> Mittwoch – Samstag </a:t>
            </a:r>
            <a:r>
              <a:rPr lang="de-AT" b="1" u="sng" dirty="0"/>
              <a:t>19:00 – 23:00</a:t>
            </a:r>
          </a:p>
          <a:p>
            <a:pPr lvl="1"/>
            <a:endParaRPr lang="de-AT" b="1" u="sng" dirty="0"/>
          </a:p>
          <a:p>
            <a:pPr marL="457200" lvl="1" indent="0">
              <a:buNone/>
            </a:pPr>
            <a:endParaRPr lang="de-AT" b="1" u="sng" dirty="0"/>
          </a:p>
          <a:p>
            <a:pPr marL="457200" lvl="1" indent="0">
              <a:buNone/>
            </a:pPr>
            <a:r>
              <a:rPr lang="de-AT" b="1" u="sng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Planai-Hochwurzen-Bahnen GmbH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www.planai.at       </a:t>
            </a:r>
            <a:fld id="{A3BC4CD9-204B-4C7F-BF44-0930A49B2066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6" name="Bild 4" descr="Galsterberg 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4" y="6311900"/>
            <a:ext cx="2254727" cy="3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3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5">
      <a:dk1>
        <a:srgbClr val="3C3C3C"/>
      </a:dk1>
      <a:lt1>
        <a:sysClr val="window" lastClr="FFFFFF"/>
      </a:lt1>
      <a:dk2>
        <a:srgbClr val="154727"/>
      </a:dk2>
      <a:lt2>
        <a:srgbClr val="FFC800"/>
      </a:lt2>
      <a:accent1>
        <a:srgbClr val="1E8237"/>
      </a:accent1>
      <a:accent2>
        <a:srgbClr val="FFC800"/>
      </a:accent2>
      <a:accent3>
        <a:srgbClr val="3C3C3C"/>
      </a:accent3>
      <a:accent4>
        <a:srgbClr val="FFFFFF"/>
      </a:accent4>
      <a:accent5>
        <a:srgbClr val="FFFF00"/>
      </a:accent5>
      <a:accent6>
        <a:srgbClr val="FF0000"/>
      </a:accent6>
      <a:hlink>
        <a:srgbClr val="1E6437"/>
      </a:hlink>
      <a:folHlink>
        <a:srgbClr val="0F321B"/>
      </a:folHlink>
    </a:clrScheme>
    <a:fontScheme name="Planai (Tahoma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svorlage Planai 2017_Tahoma.potx" id="{8677C326-20B1-4F21-BA5D-D2F0C38D8D32}" vid="{C72F0D18-178A-4C89-B83E-F902315ED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Hochwurzen 2017_Tahoma</Template>
  <TotalTime>0</TotalTime>
  <Words>829</Words>
  <Application>Microsoft Office PowerPoint</Application>
  <PresentationFormat>Breitbild</PresentationFormat>
  <Paragraphs>189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Arial</vt:lpstr>
      <vt:lpstr>Arial Unicode MS</vt:lpstr>
      <vt:lpstr>Calibri</vt:lpstr>
      <vt:lpstr>Tahoma</vt:lpstr>
      <vt:lpstr>Office Theme</vt:lpstr>
      <vt:lpstr>PowerPoint-Präsentation</vt:lpstr>
      <vt:lpstr>Herzlich willkommen</vt:lpstr>
      <vt:lpstr>Warum gibt es diesen Informationsabend? </vt:lpstr>
      <vt:lpstr>Um ein konfliktfreies und partnerschaftliches Miteinander zu  schaffen, sollte ein gangbarer und für jeden zufriedenstellender Weg gefunden werden.  Und um Ihnen unser Regelwerk zu  verdeutlichen.</vt:lpstr>
      <vt:lpstr>Pistengehen Status</vt:lpstr>
      <vt:lpstr>Was bedeutet das für mich als Pistengeher jetzt?</vt:lpstr>
      <vt:lpstr>Es gibt seitens der Planai-Hochwurzen-Bahnen GmbH, ein Regelwerk an denen sich der verantwortungsvolle Pistengeher halten sollte.  Um Ihre Sicherheit und unsere Sicherheit zu gewährleisten.</vt:lpstr>
      <vt:lpstr>Das Pistengehen, ist während der Betriebszeit auf geöffneten Pisten erlaubt.</vt:lpstr>
      <vt:lpstr>Das Pistengehen, ist während der Abendbetriebszeit auf der geöffneten Piste 33 erlaubt.</vt:lpstr>
      <vt:lpstr>Kurz gesagt …</vt:lpstr>
      <vt:lpstr>PowerPoint-Präsentation</vt:lpstr>
      <vt:lpstr>Um Ihre Sicherheit wie auch die Sicherheit unserer Mitarbeiten zu gewährleisten, bitten wir um Einhaltung der genannten Öffnungszeiten.      </vt:lpstr>
      <vt:lpstr>Was muss ich beim Aufstieg beachten?</vt:lpstr>
      <vt:lpstr>Beachtung der FIS Regel Nummer 7 (am Rand der Piste aufsteigen, etc.)  Benützen der Aufstiegsspur Piste 33 am östlichen Pistenrand  Warn-, Gesperrt- und Signaltafeln beim Aufstieg oder bei der Abfahrt wahrnehmen.  Beleuchtung verwenden!  Sichtbar machen!  Beschilderung beachten!     </vt:lpstr>
      <vt:lpstr>PowerPoint-Präsentation</vt:lpstr>
      <vt:lpstr>PowerPoint-Präsentation</vt:lpstr>
      <vt:lpstr>Warnhinweise… Was bedeutet das für mich?</vt:lpstr>
      <vt:lpstr>Was bedeutet das nun für mich?   </vt:lpstr>
      <vt:lpstr>Warnhinweise auf unseren Skibergen……</vt:lpstr>
      <vt:lpstr>PowerPoint-Präsentation</vt:lpstr>
      <vt:lpstr>Gefahren…!!!!</vt:lpstr>
      <vt:lpstr>Sich während der Pistensperrzeiten im Skigebiet aufzuhalten, birgt große Gefahren für Leib und Leben.</vt:lpstr>
      <vt:lpstr>Gefahren für Sie und uns…..</vt:lpstr>
      <vt:lpstr>https://www.youtube.com/watch?v=mXgnYo1-Dfc </vt:lpstr>
      <vt:lpstr>PowerPoint-Präsentation</vt:lpstr>
      <vt:lpstr>https://www.youtube.com/watch?v=EiTk8-3vI_s </vt:lpstr>
      <vt:lpstr>Pistenqualität????</vt:lpstr>
      <vt:lpstr>Das Aushängeschild unserer Region….</vt:lpstr>
      <vt:lpstr>PowerPoint-Präsentation</vt:lpstr>
      <vt:lpstr>PowerPoint-Präsentation</vt:lpstr>
      <vt:lpstr>PowerPoint-Präsentation</vt:lpstr>
      <vt:lpstr>Ziele vom Galsterberg</vt:lpstr>
      <vt:lpstr>Maßnahmen am Galsterberg</vt:lpstr>
      <vt:lpstr>Maßnahmen am Galsterberg</vt:lpstr>
      <vt:lpstr>Maßnahmen am Galsterberg</vt:lpstr>
      <vt:lpstr>Maßnahmen am Galsterberg</vt:lpstr>
      <vt:lpstr>FRAGEN??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Hannes Resch, Planai</dc:creator>
  <cp:lastModifiedBy>Thomas Pitzer</cp:lastModifiedBy>
  <cp:revision>57</cp:revision>
  <cp:lastPrinted>2017-11-16T06:28:22Z</cp:lastPrinted>
  <dcterms:created xsi:type="dcterms:W3CDTF">2017-10-23T13:10:58Z</dcterms:created>
  <dcterms:modified xsi:type="dcterms:W3CDTF">2017-11-16T11:01:14Z</dcterms:modified>
</cp:coreProperties>
</file>